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714" autoAdjust="0"/>
  </p:normalViewPr>
  <p:slideViewPr>
    <p:cSldViewPr snapToGrid="0" snapToObjects="1">
      <p:cViewPr>
        <p:scale>
          <a:sx n="99" d="100"/>
          <a:sy n="99" d="100"/>
        </p:scale>
        <p:origin x="-93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7/7/2014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Thinking Critically, 11e</a:t>
            </a:r>
            <a:br>
              <a:rPr lang="en-US" dirty="0" smtClean="0"/>
            </a:br>
            <a:r>
              <a:rPr lang="en-US" dirty="0" smtClean="0"/>
              <a:t>John Chaffee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4000" dirty="0" smtClean="0"/>
              <a:t>Chapter 5:  </a:t>
            </a:r>
          </a:p>
          <a:p>
            <a:pPr algn="ctr"/>
            <a:r>
              <a:rPr lang="en-US" sz="4000" dirty="0" smtClean="0"/>
              <a:t>Constructing </a:t>
            </a:r>
            <a:r>
              <a:rPr lang="en-US" sz="4000" dirty="0"/>
              <a:t>Knowledge </a:t>
            </a:r>
          </a:p>
        </p:txBody>
      </p:sp>
      <p:pic>
        <p:nvPicPr>
          <p:cNvPr id="4" name="Content Placeholder 3" descr="cengage branding cop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07" b="-10707"/>
          <a:stretch>
            <a:fillRect/>
          </a:stretch>
        </p:blipFill>
        <p:spPr>
          <a:xfrm>
            <a:off x="4033922" y="5339410"/>
            <a:ext cx="1693717" cy="10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9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Introduction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Knowing </a:t>
            </a:r>
            <a:r>
              <a:rPr lang="en-US" dirty="0" smtClean="0"/>
              <a:t>is </a:t>
            </a:r>
            <a:r>
              <a:rPr lang="en-US" dirty="0"/>
              <a:t>the ability to distinguish beliefs supported by reasons or evidence from beliefs that can be disproved by evidence.</a:t>
            </a:r>
          </a:p>
          <a:p>
            <a:pPr lvl="0"/>
            <a:r>
              <a:rPr lang="en-US" i="1" dirty="0"/>
              <a:t>Beliefs </a:t>
            </a:r>
            <a:r>
              <a:rPr lang="en-US" dirty="0"/>
              <a:t>— interpretations, evaluations, conclusions, and predictions about the world that we endorse as true.</a:t>
            </a:r>
          </a:p>
          <a:p>
            <a:pPr lvl="0"/>
            <a:r>
              <a:rPr lang="en-US" i="1" dirty="0"/>
              <a:t>Knowledge </a:t>
            </a:r>
            <a:r>
              <a:rPr lang="en-US" dirty="0"/>
              <a:t>— beliefs about the world that we believe are true and for which there are compelling reasons and evidence.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Knowledge and Truth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When we develop accurate knowledge about the world, we explore and analyze as our understanding grows and evolves.</a:t>
            </a:r>
          </a:p>
          <a:p>
            <a:pPr lvl="0"/>
            <a:r>
              <a:rPr lang="en-US" dirty="0"/>
              <a:t>To become a critical thinker, we pass through three stages of knowing: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Stage 1: The Garden of Eden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Stage 2: Anything Goes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Stage 3</a:t>
            </a:r>
            <a:r>
              <a:rPr lang="en-US" dirty="0" smtClean="0"/>
              <a:t>: Thinking </a:t>
            </a:r>
            <a:r>
              <a:rPr lang="en-US" dirty="0"/>
              <a:t>Critically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26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510138"/>
            <a:ext cx="7498080" cy="9074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Thinking Critically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About Your </a:t>
            </a:r>
            <a:r>
              <a:rPr lang="en-US" dirty="0">
                <a:effectLst/>
              </a:rPr>
              <a:t>Beliefs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To evaluate beliefs, critical thinkers apply intellectual standards to assess the strength and accuracy of their beliefs.</a:t>
            </a:r>
          </a:p>
          <a:p>
            <a:pPr lvl="0"/>
            <a:r>
              <a:rPr lang="en-US" dirty="0"/>
              <a:t>The four categories of evidence that test the strength and accuracy of beliefs are: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Authorities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Written References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Factual Evidence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Personal </a:t>
            </a:r>
            <a:r>
              <a:rPr lang="en-US" dirty="0" smtClean="0"/>
              <a:t>Experience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9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</a:rPr>
              <a:t>Authorities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Are the authorities knowledgeable?</a:t>
            </a:r>
          </a:p>
          <a:p>
            <a:pPr lvl="0"/>
            <a:r>
              <a:rPr lang="en-US" dirty="0"/>
              <a:t>Are they reliable?</a:t>
            </a:r>
          </a:p>
          <a:p>
            <a:pPr lvl="0"/>
            <a:r>
              <a:rPr lang="en-US" dirty="0"/>
              <a:t>Have they ever given inaccurate information?</a:t>
            </a:r>
          </a:p>
          <a:p>
            <a:pPr lvl="0"/>
            <a:r>
              <a:rPr lang="en-US" dirty="0"/>
              <a:t>Do other authorities disagree?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3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</a:rPr>
              <a:t>Written 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are the credentials of the author?</a:t>
            </a:r>
          </a:p>
          <a:p>
            <a:pPr lvl="0"/>
            <a:r>
              <a:rPr lang="en-US" dirty="0"/>
              <a:t>Do others disagree with their opinions?</a:t>
            </a:r>
          </a:p>
          <a:p>
            <a:pPr lvl="0"/>
            <a:r>
              <a:rPr lang="en-US" dirty="0"/>
              <a:t>On what evidence do the authors base their opinions?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7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</a:rPr>
              <a:t>Factual Evidence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are the source and foundation of the evidence?</a:t>
            </a:r>
          </a:p>
          <a:p>
            <a:pPr lvl="0"/>
            <a:r>
              <a:rPr lang="en-US" dirty="0"/>
              <a:t>Can the evidence be interpreted differently?</a:t>
            </a:r>
          </a:p>
          <a:p>
            <a:pPr lvl="0"/>
            <a:r>
              <a:rPr lang="en-US" dirty="0"/>
              <a:t>Does the evidence support the conclusion?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2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</a:rPr>
              <a:t>Personal 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were the circumstances under which the evidence took place?</a:t>
            </a:r>
          </a:p>
          <a:p>
            <a:pPr lvl="0"/>
            <a:r>
              <a:rPr lang="en-US" dirty="0"/>
              <a:t>Were distortions of mistakes in perception possible?</a:t>
            </a:r>
          </a:p>
          <a:p>
            <a:pPr lvl="0"/>
            <a:r>
              <a:rPr lang="en-US" dirty="0"/>
              <a:t>Have other people had either similar or conflicting experiences?</a:t>
            </a:r>
          </a:p>
          <a:p>
            <a:pPr lvl="0"/>
            <a:r>
              <a:rPr lang="en-US" dirty="0"/>
              <a:t>Are there other explanations for the experience?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4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Beliefs Based on Indirect Experience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We depend on the direct experience of other people to provide us with beliefs and act as foundations for those beliefs.</a:t>
            </a:r>
          </a:p>
          <a:p>
            <a:pPr lvl="0"/>
            <a:r>
              <a:rPr lang="en-US" dirty="0"/>
              <a:t>Ask how reliable the person is who is providing the information about an experience.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How Reliable Are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Information and the </a:t>
            </a:r>
            <a:r>
              <a:rPr lang="en-US" dirty="0" smtClean="0">
                <a:effectLst/>
              </a:rPr>
              <a:t>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Has the source of the information made accurate observations?</a:t>
            </a:r>
          </a:p>
          <a:p>
            <a:pPr lvl="0"/>
            <a:r>
              <a:rPr lang="en-US" dirty="0"/>
              <a:t>What do you know about the reliability of the source?</a:t>
            </a:r>
          </a:p>
          <a:p>
            <a:pPr lvl="0"/>
            <a:r>
              <a:rPr lang="en-US" dirty="0"/>
              <a:t>How knowledgeable or experienced is the source?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505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A Note About the Internet …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lvl="0" indent="0">
              <a:buNone/>
            </a:pPr>
            <a:r>
              <a:rPr lang="en-US" dirty="0"/>
              <a:t>Because the Internet has become a pervasive source of information, it is important to critically evaluate the credibility and bias of the sources in determining the accuracy of the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631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239</TotalTime>
  <Words>394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Thinking Critically, 11e John Chaffee</vt:lpstr>
      <vt:lpstr>Introduction </vt:lpstr>
      <vt:lpstr>Knowledge and Truth </vt:lpstr>
      <vt:lpstr>Thinking Critically  About Your Beliefs </vt:lpstr>
      <vt:lpstr>Authorities </vt:lpstr>
      <vt:lpstr>Written References </vt:lpstr>
      <vt:lpstr>Factual Evidence </vt:lpstr>
      <vt:lpstr>Personal Experience </vt:lpstr>
      <vt:lpstr>Beliefs Based on Indirect Experience </vt:lpstr>
      <vt:lpstr>How Reliable Are  the Information and the Source?</vt:lpstr>
      <vt:lpstr>A Note About the Internet 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Critically by John Chaffee</dc:title>
  <dc:creator>Kathleen Smith</dc:creator>
  <cp:lastModifiedBy>CL User</cp:lastModifiedBy>
  <cp:revision>55</cp:revision>
  <dcterms:created xsi:type="dcterms:W3CDTF">2014-05-29T19:26:01Z</dcterms:created>
  <dcterms:modified xsi:type="dcterms:W3CDTF">2014-07-07T13:46:31Z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-1184744708</vt:i4>
  </property>
  <property fmtid="{D5CDD505-2E9C-101B-9397-08002B2CF9AE}" pid="3" name="_NewReviewCycle">
    <vt:lpwstr/>
  </property>
  <property fmtid="{D5CDD505-2E9C-101B-9397-08002B2CF9AE}" pid="4" name="_EmailSubject">
    <vt:lpwstr>Chaffee PowerPoint slides / drafts of Chapters 1 &amp; 2</vt:lpwstr>
  </property>
  <property fmtid="{D5CDD505-2E9C-101B-9397-08002B2CF9AE}" pid="5" name="_AuthorEmail">
    <vt:lpwstr>rachel.smith@cengage.com</vt:lpwstr>
  </property>
  <property fmtid="{D5CDD505-2E9C-101B-9397-08002B2CF9AE}" pid="6" name="_AuthorEmailDisplayName">
    <vt:lpwstr>Smith, Rachel L</vt:lpwstr>
  </property>
</Properties>
</file>